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6"/>
  </p:notesMasterIdLst>
  <p:sldIdLst>
    <p:sldId id="433" r:id="rId2"/>
    <p:sldId id="434" r:id="rId3"/>
    <p:sldId id="440" r:id="rId4"/>
    <p:sldId id="441" r:id="rId5"/>
    <p:sldId id="442" r:id="rId6"/>
    <p:sldId id="454" r:id="rId7"/>
    <p:sldId id="445" r:id="rId8"/>
    <p:sldId id="446" r:id="rId9"/>
    <p:sldId id="447" r:id="rId10"/>
    <p:sldId id="450" r:id="rId11"/>
    <p:sldId id="448" r:id="rId12"/>
    <p:sldId id="449" r:id="rId13"/>
    <p:sldId id="444" r:id="rId14"/>
    <p:sldId id="418" r:id="rId15"/>
    <p:sldId id="404" r:id="rId16"/>
    <p:sldId id="406" r:id="rId17"/>
    <p:sldId id="407" r:id="rId18"/>
    <p:sldId id="411" r:id="rId19"/>
    <p:sldId id="419" r:id="rId20"/>
    <p:sldId id="439" r:id="rId21"/>
    <p:sldId id="421" r:id="rId22"/>
    <p:sldId id="422" r:id="rId23"/>
    <p:sldId id="425" r:id="rId24"/>
    <p:sldId id="427" r:id="rId25"/>
    <p:sldId id="428" r:id="rId26"/>
    <p:sldId id="429" r:id="rId27"/>
    <p:sldId id="430" r:id="rId28"/>
    <p:sldId id="435" r:id="rId29"/>
    <p:sldId id="436" r:id="rId30"/>
    <p:sldId id="455" r:id="rId31"/>
    <p:sldId id="437" r:id="rId32"/>
    <p:sldId id="456" r:id="rId33"/>
    <p:sldId id="438" r:id="rId34"/>
    <p:sldId id="41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AF3"/>
    <a:srgbClr val="EEF3F8"/>
    <a:srgbClr val="242853"/>
    <a:srgbClr val="FFFF00"/>
    <a:srgbClr val="003399"/>
    <a:srgbClr val="FFFF99"/>
    <a:srgbClr val="CC4757"/>
    <a:srgbClr val="CC5747"/>
    <a:srgbClr val="E9EDF4"/>
    <a:srgbClr val="CEDCE1"/>
  </p:clrMru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83055" autoAdjust="0"/>
  </p:normalViewPr>
  <p:slideViewPr>
    <p:cSldViewPr snapToGrid="0">
      <p:cViewPr varScale="1">
        <p:scale>
          <a:sx n="65" d="100"/>
          <a:sy n="65" d="100"/>
        </p:scale>
        <p:origin x="-1277" y="-72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387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92643-74FC-4B9A-ADB1-2232F9B0D1B1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85095-71C9-4C5E-AAE1-676F8C7E0F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93520A-FCF5-4F02-9AEF-40C95AD3495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Cheryl’s outline for individual presentations:</a:t>
            </a:r>
          </a:p>
          <a:p>
            <a:endParaRPr lang="en-US" smtClean="0"/>
          </a:p>
          <a:p>
            <a:pPr lvl="1"/>
            <a:r>
              <a:rPr lang="en-GB" smtClean="0"/>
              <a:t>Development/scientific base</a:t>
            </a:r>
          </a:p>
          <a:p>
            <a:pPr lvl="1"/>
            <a:r>
              <a:rPr lang="en-GB" smtClean="0"/>
              <a:t>Major domains/elements:</a:t>
            </a:r>
          </a:p>
          <a:p>
            <a:pPr lvl="2"/>
            <a:r>
              <a:rPr lang="en-GB" smtClean="0"/>
              <a:t>Projected nature of its use </a:t>
            </a:r>
          </a:p>
          <a:p>
            <a:pPr lvl="2"/>
            <a:r>
              <a:rPr lang="en-GB" smtClean="0"/>
              <a:t>Potential influence in implementation research</a:t>
            </a:r>
          </a:p>
          <a:p>
            <a:pPr lvl="1"/>
            <a:r>
              <a:rPr lang="en-GB" smtClean="0"/>
              <a:t>How the framework has been and/or could be evaluated</a:t>
            </a:r>
          </a:p>
          <a:p>
            <a:r>
              <a:rPr lang="en-GB" smtClean="0"/>
              <a:t>Example of use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FDC11E-CE72-4126-8937-0AC21D3E07D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D58461-056C-4ADD-996A-1F16E46DEABC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7B7AFDB-84BB-48FE-9983-BFCD27EE580F}" type="slidenum">
              <a:rPr lang="en-US" sz="1200">
                <a:latin typeface="+mn-lt"/>
              </a:rPr>
              <a:pPr algn="r">
                <a:defRPr/>
              </a:pPr>
              <a:t>34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533400" cy="365125"/>
          </a:xfrm>
        </p:spPr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191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191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17 February 2011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7043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9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533400" cy="365125"/>
          </a:xfrm>
        </p:spPr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3399">
                  <a:shade val="30000"/>
                  <a:satMod val="115000"/>
                </a:srgbClr>
              </a:gs>
              <a:gs pos="50000">
                <a:srgbClr val="003399">
                  <a:shade val="67500"/>
                  <a:satMod val="115000"/>
                </a:srgbClr>
              </a:gs>
              <a:gs pos="100000">
                <a:srgbClr val="0033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23826" y="0"/>
            <a:ext cx="8562974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3399">
                  <a:shade val="30000"/>
                  <a:satMod val="115000"/>
                </a:srgbClr>
              </a:gs>
              <a:gs pos="50000">
                <a:srgbClr val="003399">
                  <a:shade val="67500"/>
                  <a:satMod val="115000"/>
                </a:srgbClr>
              </a:gs>
              <a:gs pos="100000">
                <a:srgbClr val="0033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624011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86088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620000" y="152400"/>
            <a:ext cx="1371600" cy="762000"/>
            <a:chOff x="7239000" y="152400"/>
            <a:chExt cx="1600200" cy="838200"/>
          </a:xfrm>
        </p:grpSpPr>
        <p:sp>
          <p:nvSpPr>
            <p:cNvPr id="10" name="Rectangle 9"/>
            <p:cNvSpPr/>
            <p:nvPr/>
          </p:nvSpPr>
          <p:spPr>
            <a:xfrm>
              <a:off x="7239000" y="152400"/>
              <a:ext cx="16002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2" descr="QUERI Home -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15200" y="228600"/>
              <a:ext cx="1466850" cy="7620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3399">
                  <a:shade val="30000"/>
                  <a:satMod val="115000"/>
                </a:srgbClr>
              </a:gs>
              <a:gs pos="50000">
                <a:srgbClr val="003399">
                  <a:shade val="67500"/>
                  <a:satMod val="115000"/>
                </a:srgbClr>
              </a:gs>
              <a:gs pos="100000">
                <a:srgbClr val="0033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3399">
                  <a:shade val="30000"/>
                  <a:satMod val="115000"/>
                </a:srgbClr>
              </a:gs>
              <a:gs pos="50000">
                <a:srgbClr val="003399">
                  <a:shade val="67500"/>
                  <a:satMod val="115000"/>
                </a:srgbClr>
              </a:gs>
              <a:gs pos="100000">
                <a:srgbClr val="0033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1125"/>
            <a:ext cx="4038600" cy="49791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1125"/>
            <a:ext cx="4038600" cy="49791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23826" y="0"/>
            <a:ext cx="8562974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3399">
                  <a:shade val="30000"/>
                  <a:satMod val="115000"/>
                </a:srgbClr>
              </a:gs>
              <a:gs pos="50000">
                <a:srgbClr val="003399">
                  <a:shade val="67500"/>
                  <a:satMod val="115000"/>
                </a:srgbClr>
              </a:gs>
              <a:gs pos="100000">
                <a:srgbClr val="0033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3826" y="0"/>
            <a:ext cx="8562974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3399">
                  <a:shade val="30000"/>
                  <a:satMod val="115000"/>
                </a:srgbClr>
              </a:gs>
              <a:gs pos="50000">
                <a:srgbClr val="003399">
                  <a:shade val="67500"/>
                  <a:satMod val="115000"/>
                </a:srgbClr>
              </a:gs>
              <a:gs pos="100000">
                <a:srgbClr val="0033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6" y="0"/>
            <a:ext cx="8562974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17 February 2011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7097199-D33E-4794-8F63-825EA3E7B0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02920" y="2112805"/>
            <a:ext cx="8229600" cy="2167128"/>
          </a:xfrm>
        </p:spPr>
        <p:txBody>
          <a:bodyPr>
            <a:normAutofit/>
          </a:bodyPr>
          <a:lstStyle/>
          <a:p>
            <a:pPr algn="ctr"/>
            <a:r>
              <a:rPr lang="en-US" sz="4800" cap="none" dirty="0" smtClean="0"/>
              <a:t>Use of the CFIR </a:t>
            </a:r>
            <a:r>
              <a:rPr lang="en-US" sz="4800" cap="none" smtClean="0"/>
              <a:t>in VA Implementation </a:t>
            </a:r>
            <a:r>
              <a:rPr lang="en-US" sz="4800" cap="none" dirty="0" smtClean="0"/>
              <a:t>Research</a:t>
            </a:r>
            <a:endParaRPr lang="en-US" sz="4800" cap="none" dirty="0"/>
          </a:p>
        </p:txBody>
      </p:sp>
      <p:pic>
        <p:nvPicPr>
          <p:cNvPr id="14338" name="Picture 2" descr="VACCMR_logo_large_white.ai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288" y="34416"/>
            <a:ext cx="1407077" cy="152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>
          <a:xfrm>
            <a:off x="914400" y="4480560"/>
            <a:ext cx="7452360" cy="196596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Julie C. Lowery, PhD, MHSA, Associate Director, CCMR; Co-Implementation Research Coordinator, Diabetes QUERI</a:t>
            </a:r>
          </a:p>
          <a:p>
            <a:pPr algn="ctr"/>
            <a:r>
              <a:rPr lang="en-US" sz="2800" dirty="0" smtClean="0"/>
              <a:t>Laura </a:t>
            </a:r>
            <a:r>
              <a:rPr lang="en-US" sz="2800" dirty="0" err="1" smtClean="0"/>
              <a:t>Damschroder</a:t>
            </a:r>
            <a:r>
              <a:rPr lang="en-US" sz="2800" dirty="0" smtClean="0"/>
              <a:t>, MS, MPH, Co-Implementation Research Coordinator, Diabetes QUERI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50392" y="685800"/>
            <a:ext cx="43724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HSR&amp;D Center for Clinical Management Research</a:t>
            </a:r>
          </a:p>
          <a:p>
            <a:r>
              <a:rPr lang="en-US" sz="1600" dirty="0" smtClean="0"/>
              <a:t>VA Ann Arbor Healthcare System</a:t>
            </a:r>
            <a:endParaRPr lang="en-US" sz="1600" dirty="0"/>
          </a:p>
        </p:txBody>
      </p:sp>
      <p:grpSp>
        <p:nvGrpSpPr>
          <p:cNvPr id="3" name="Group 10"/>
          <p:cNvGrpSpPr/>
          <p:nvPr/>
        </p:nvGrpSpPr>
        <p:grpSpPr>
          <a:xfrm>
            <a:off x="7239000" y="533400"/>
            <a:ext cx="1600200" cy="838200"/>
            <a:chOff x="7239000" y="152400"/>
            <a:chExt cx="1600200" cy="838200"/>
          </a:xfrm>
        </p:grpSpPr>
        <p:sp>
          <p:nvSpPr>
            <p:cNvPr id="9" name="Rectangle 8"/>
            <p:cNvSpPr/>
            <p:nvPr/>
          </p:nvSpPr>
          <p:spPr>
            <a:xfrm>
              <a:off x="7239000" y="152400"/>
              <a:ext cx="16002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" name="Picture 2" descr="QUERI Home - 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15200" y="228600"/>
              <a:ext cx="1466850" cy="7620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aim:  determine effectiveness of a clinical intervention</a:t>
            </a:r>
          </a:p>
          <a:p>
            <a:r>
              <a:rPr lang="en-US" dirty="0" smtClean="0"/>
              <a:t>Secondary aim:  better understand context for implementation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Trial Type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Coprimary</a:t>
            </a:r>
            <a:r>
              <a:rPr lang="en-US" dirty="0" smtClean="0"/>
              <a:t> aim:  determine effectiveness of a clinical intervention</a:t>
            </a:r>
          </a:p>
          <a:p>
            <a:r>
              <a:rPr lang="en-US" dirty="0" err="1" smtClean="0"/>
              <a:t>Coprimary</a:t>
            </a:r>
            <a:r>
              <a:rPr lang="en-US" dirty="0" smtClean="0"/>
              <a:t> aim:  determine feasibility and potential utility of an implementation intervention /strategy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Trial Type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aim:  determine utility of an implementation intervention/strategy</a:t>
            </a:r>
          </a:p>
          <a:p>
            <a:r>
              <a:rPr lang="en-US" dirty="0" smtClean="0"/>
              <a:t>Secondary aim:  assess clinical outcomes associated with implementation trial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Trial Type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there are multiple conceptual models to use for guidance, there is a need for research that identifies the determinants of field-level successes and failures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3826" y="137160"/>
            <a:ext cx="856297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Conceptual Frameworks in Implementation Research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6" y="434340"/>
            <a:ext cx="856297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Consolidated Framework for Implementation Research (CFIR)</a:t>
            </a:r>
            <a:endParaRPr lang="en-US" baseline="30000" dirty="0" smtClean="0"/>
          </a:p>
        </p:txBody>
      </p:sp>
      <p:sp>
        <p:nvSpPr>
          <p:cNvPr id="584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comprehensive framework to promote consistent use of constructs, terminology, and definitions</a:t>
            </a:r>
          </a:p>
          <a:p>
            <a:pPr lvl="1"/>
            <a:r>
              <a:rPr lang="en-US" dirty="0" smtClean="0"/>
              <a:t>Consolidate existing models and frameworks</a:t>
            </a:r>
          </a:p>
          <a:p>
            <a:pPr lvl="1"/>
            <a:r>
              <a:rPr lang="en-US" dirty="0" smtClean="0"/>
              <a:t>Comprehensive in scope</a:t>
            </a:r>
          </a:p>
          <a:p>
            <a:pPr lvl="1"/>
            <a:r>
              <a:rPr lang="en-US" dirty="0" smtClean="0"/>
              <a:t>Tailor use to the setting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B09E4413-93D8-41D3-8C42-FABFA21778A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838200" y="6019800"/>
            <a:ext cx="80075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FF99"/>
                </a:solidFill>
              </a:rPr>
              <a:t>Damschroder L, Aron D, Keith R, Kirsh S, Alexander J, Lowery J: Fostering implementation of health services research findings into practice: a consolidated framework for advancing implementation science. 2009, 4:50.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CFIR: 5 Major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Intervention</a:t>
            </a:r>
          </a:p>
          <a:p>
            <a:pPr lvl="1"/>
            <a:r>
              <a:rPr lang="en-US" sz="2400" dirty="0" smtClean="0"/>
              <a:t>8 Constructs </a:t>
            </a:r>
            <a:r>
              <a:rPr lang="en-US" sz="1800" dirty="0" smtClean="0"/>
              <a:t>(e.g., evidence strength &amp; quality, complexity)</a:t>
            </a:r>
          </a:p>
          <a:p>
            <a:r>
              <a:rPr lang="en-US" sz="2800" b="1" dirty="0" smtClean="0"/>
              <a:t>Outer Setting</a:t>
            </a:r>
          </a:p>
          <a:p>
            <a:pPr lvl="1"/>
            <a:r>
              <a:rPr lang="en-US" sz="2400" dirty="0" smtClean="0"/>
              <a:t>4 Constructs </a:t>
            </a:r>
            <a:r>
              <a:rPr lang="en-US" sz="1800" dirty="0" smtClean="0"/>
              <a:t>(e.g., patient needs &amp; resources)</a:t>
            </a:r>
          </a:p>
          <a:p>
            <a:r>
              <a:rPr lang="en-US" sz="2800" b="1" dirty="0" smtClean="0"/>
              <a:t>Inner Setting</a:t>
            </a:r>
          </a:p>
          <a:p>
            <a:pPr lvl="1"/>
            <a:r>
              <a:rPr lang="en-US" sz="2400" dirty="0" smtClean="0"/>
              <a:t>14 constructs </a:t>
            </a:r>
            <a:r>
              <a:rPr lang="en-US" sz="1800" dirty="0" smtClean="0"/>
              <a:t>(e.g., leadership engagement, available resources)</a:t>
            </a:r>
          </a:p>
          <a:p>
            <a:r>
              <a:rPr lang="en-US" sz="2800" b="1" dirty="0" smtClean="0"/>
              <a:t>Individuals Involved</a:t>
            </a:r>
          </a:p>
          <a:p>
            <a:pPr lvl="1"/>
            <a:r>
              <a:rPr lang="en-US" sz="2400" dirty="0" smtClean="0"/>
              <a:t>5 Constructs </a:t>
            </a:r>
            <a:r>
              <a:rPr lang="en-US" sz="1800" dirty="0" smtClean="0"/>
              <a:t>(e.g., knowledge, self-efficacy)</a:t>
            </a:r>
          </a:p>
          <a:p>
            <a:r>
              <a:rPr lang="en-US" sz="2800" b="1" dirty="0" smtClean="0"/>
              <a:t>Process</a:t>
            </a:r>
          </a:p>
          <a:p>
            <a:pPr lvl="1"/>
            <a:r>
              <a:rPr lang="en-US" sz="2400" dirty="0" smtClean="0"/>
              <a:t>8 Constructs </a:t>
            </a:r>
            <a:r>
              <a:rPr lang="en-US" sz="1800" dirty="0" smtClean="0"/>
              <a:t>(e.g., plan, engage, champions)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C195B150-9603-4EE4-9D45-71041B839F8A}" type="slidenum">
              <a:rPr lang="en-US" smtClean="0"/>
              <a:pPr>
                <a:defRPr/>
              </a:pPr>
              <a:t>15</a:t>
            </a:fld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CFIR: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</a:rPr>
              <a:t>Embraces, consolidates, and standardizes key constructs from other models</a:t>
            </a:r>
          </a:p>
          <a:p>
            <a:r>
              <a:rPr lang="en-US" dirty="0" smtClean="0"/>
              <a:t>Agnostic to specific models and theories</a:t>
            </a:r>
          </a:p>
          <a:p>
            <a:r>
              <a:rPr lang="en-US" altLang="ko-KR" dirty="0" smtClean="0">
                <a:ea typeface="굴림" charset="-127"/>
              </a:rPr>
              <a:t>Provides a pragmatic structure for evaluating complex implementations</a:t>
            </a:r>
          </a:p>
          <a:p>
            <a:r>
              <a:rPr lang="en-US" altLang="ko-KR" dirty="0" smtClean="0">
                <a:ea typeface="굴림" charset="-127"/>
              </a:rPr>
              <a:t>Helps to organize findings across disparate implementations </a:t>
            </a:r>
          </a:p>
          <a:p>
            <a:r>
              <a:rPr lang="en-US" altLang="ko-KR" dirty="0" smtClean="0">
                <a:ea typeface="굴림" charset="-127"/>
              </a:rPr>
              <a:t>Paves the way for cross-study synthesis</a:t>
            </a:r>
            <a:endParaRPr lang="en-US" dirty="0" smtClean="0">
              <a:ea typeface="굴림" charset="-127"/>
            </a:endParaRPr>
          </a:p>
        </p:txBody>
      </p:sp>
      <p:sp>
        <p:nvSpPr>
          <p:cNvPr id="18434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fld id="{414014EE-F262-4D6B-9CD2-7D1FC656E22A}" type="slidenum">
              <a:rPr lang="en-US" smtClean="0"/>
              <a:pPr/>
              <a:t>16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8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124200" y="6488113"/>
            <a:ext cx="2895600" cy="292100"/>
          </a:xfrm>
          <a:prstGeom prst="rect">
            <a:avLst/>
          </a:prstGeom>
          <a:noFill/>
        </p:spPr>
        <p:txBody>
          <a:bodyPr/>
          <a:lstStyle/>
          <a:p>
            <a:fld id="{68E2A6DE-BFEF-4E19-AF0E-C80D0B153D0A}" type="slidenum">
              <a:rPr lang="en-US" smtClean="0"/>
              <a:pPr/>
              <a:t>17</a:t>
            </a:fld>
            <a:endParaRPr lang="en-US" sz="14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CFIR</a:t>
            </a:r>
          </a:p>
        </p:txBody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229600" cy="4486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Consists of 39 individual constructs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Cannot use them all in every study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And not all will apply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priori assessment of which constructs to include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Modifiable &amp; non-modifiable constructs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Determine levels at which each construct may apply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E.g., teams, departments, clinics, regions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MOVE! weight management program disseminated in 2006</a:t>
            </a:r>
          </a:p>
          <a:p>
            <a:r>
              <a:rPr lang="en-US" dirty="0" smtClean="0"/>
              <a:t>Objective:  Identify differences in organizational factors between facilities with high MOVE! implementation effectiveness versus those with low implementation effectiveness</a:t>
            </a:r>
          </a:p>
          <a:p>
            <a:pPr lvl="1"/>
            <a:r>
              <a:rPr lang="en-US" dirty="0" smtClean="0"/>
              <a:t>Help explain the high variation in levels of patient participation observed across VHA facilities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MOVE!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Purposive sample of 5 low &amp; high uptake sites</a:t>
            </a:r>
          </a:p>
          <a:p>
            <a:r>
              <a:rPr lang="en-US" sz="2800" dirty="0" smtClean="0"/>
              <a:t>Semi-structured interviews with 24 key stakeholders</a:t>
            </a:r>
          </a:p>
          <a:p>
            <a:pPr lvl="1"/>
            <a:r>
              <a:rPr lang="en-US" sz="2400" dirty="0" smtClean="0"/>
              <a:t>83% of those contacted and invited participated</a:t>
            </a:r>
          </a:p>
          <a:p>
            <a:r>
              <a:rPr lang="en-US" sz="2800" dirty="0" smtClean="0"/>
              <a:t>Qualitative analysis</a:t>
            </a:r>
          </a:p>
          <a:p>
            <a:pPr lvl="1"/>
            <a:r>
              <a:rPr lang="en-US" sz="2400" dirty="0" smtClean="0"/>
              <a:t>Deductive, using CFIR</a:t>
            </a:r>
          </a:p>
          <a:p>
            <a:pPr lvl="1"/>
            <a:r>
              <a:rPr lang="en-US" sz="2400" dirty="0" smtClean="0"/>
              <a:t>Inductive, open to new themes</a:t>
            </a:r>
          </a:p>
          <a:p>
            <a:pPr lvl="1"/>
            <a:r>
              <a:rPr lang="en-US" sz="2400" dirty="0" smtClean="0"/>
              <a:t>Team-based analysis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 Description of VA’s QUERI Program</a:t>
            </a:r>
          </a:p>
          <a:p>
            <a:r>
              <a:rPr lang="en-US" dirty="0" smtClean="0"/>
              <a:t>CFIR Orientation</a:t>
            </a:r>
          </a:p>
          <a:p>
            <a:r>
              <a:rPr lang="en-US" dirty="0" smtClean="0"/>
              <a:t>Coding and Analysis Using the CFIR</a:t>
            </a:r>
          </a:p>
          <a:p>
            <a:pPr lvl="1"/>
            <a:r>
              <a:rPr lang="en-US" dirty="0" smtClean="0"/>
              <a:t>MOVE! Study</a:t>
            </a:r>
          </a:p>
          <a:p>
            <a:pPr lvl="1"/>
            <a:r>
              <a:rPr lang="en-US" dirty="0" smtClean="0"/>
              <a:t>Tele-Retinal Screening Study</a:t>
            </a:r>
          </a:p>
          <a:p>
            <a:r>
              <a:rPr lang="en-US" dirty="0" smtClean="0"/>
              <a:t>Next Steps/CFIR Wiki</a:t>
            </a:r>
          </a:p>
          <a:p>
            <a:endParaRPr lang="en-US" dirty="0" smtClean="0"/>
          </a:p>
          <a:p>
            <a:r>
              <a:rPr lang="en-US" dirty="0" smtClean="0"/>
              <a:t>(Focus on methods)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 key stakeholders to identify CFIR constructs that they think are most important for predicting implementation success</a:t>
            </a:r>
          </a:p>
          <a:p>
            <a:r>
              <a:rPr lang="en-US" dirty="0" smtClean="0"/>
              <a:t>Develop interview guide based on these constructs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CFIR for Data Collection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Team-based Analysis</a:t>
            </a:r>
            <a:endParaRPr lang="en-US" dirty="0"/>
          </a:p>
        </p:txBody>
      </p:sp>
      <p:sp>
        <p:nvSpPr>
          <p:cNvPr id="5" name="AutoShape 39"/>
          <p:cNvSpPr>
            <a:spLocks noChangeArrowheads="1"/>
          </p:cNvSpPr>
          <p:nvPr/>
        </p:nvSpPr>
        <p:spPr bwMode="auto">
          <a:xfrm>
            <a:off x="1242751" y="1551326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Transcripts</a:t>
            </a:r>
          </a:p>
        </p:txBody>
      </p:sp>
      <p:sp>
        <p:nvSpPr>
          <p:cNvPr id="6" name="AutoShape 40"/>
          <p:cNvSpPr>
            <a:spLocks noChangeArrowheads="1"/>
          </p:cNvSpPr>
          <p:nvPr/>
        </p:nvSpPr>
        <p:spPr bwMode="auto">
          <a:xfrm>
            <a:off x="1185601" y="1608476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Transcripts</a:t>
            </a:r>
          </a:p>
        </p:txBody>
      </p:sp>
      <p:sp>
        <p:nvSpPr>
          <p:cNvPr id="7" name="AutoShape 41"/>
          <p:cNvSpPr>
            <a:spLocks noChangeArrowheads="1"/>
          </p:cNvSpPr>
          <p:nvPr/>
        </p:nvSpPr>
        <p:spPr bwMode="auto">
          <a:xfrm>
            <a:off x="1118926" y="1675151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Transcripts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654743" y="1613178"/>
            <a:ext cx="1818594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Assign transcripts to pairs of analysts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644537" y="2958056"/>
            <a:ext cx="1855871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Develop </a:t>
            </a:r>
            <a:r>
              <a:rPr lang="en-US" sz="1800" dirty="0" smtClean="0">
                <a:latin typeface="+mn-lt"/>
              </a:rPr>
              <a:t>Initial Case Memo</a:t>
            </a:r>
            <a:endParaRPr lang="en-US" sz="1800" dirty="0">
              <a:latin typeface="+mn-lt"/>
            </a:endParaRPr>
          </a:p>
        </p:txBody>
      </p:sp>
      <p:sp>
        <p:nvSpPr>
          <p:cNvPr id="10" name="AutoShape 14"/>
          <p:cNvSpPr>
            <a:spLocks noChangeArrowheads="1"/>
          </p:cNvSpPr>
          <p:nvPr/>
        </p:nvSpPr>
        <p:spPr bwMode="auto">
          <a:xfrm>
            <a:off x="1037902" y="2943088"/>
            <a:ext cx="1502229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latin typeface="+mn-lt"/>
              </a:rPr>
              <a:t>CFIR</a:t>
            </a:r>
            <a:endParaRPr lang="en-US" sz="1800" dirty="0">
              <a:latin typeface="+mn-lt"/>
            </a:endParaRPr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>
            <a:off x="6300648" y="2938762"/>
            <a:ext cx="1417122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latin typeface="+mn-lt"/>
              </a:rPr>
              <a:t>Initial</a:t>
            </a:r>
          </a:p>
          <a:p>
            <a:pPr algn="ctr"/>
            <a:r>
              <a:rPr lang="en-US" sz="1800" dirty="0" smtClean="0">
                <a:latin typeface="+mn-lt"/>
              </a:rPr>
              <a:t>Case Memo</a:t>
            </a:r>
            <a:endParaRPr lang="en-US" sz="1800" dirty="0">
              <a:latin typeface="+mn-lt"/>
            </a:endParaRPr>
          </a:p>
        </p:txBody>
      </p:sp>
      <p:cxnSp>
        <p:nvCxnSpPr>
          <p:cNvPr id="12" name="AutoShape 28"/>
          <p:cNvCxnSpPr>
            <a:cxnSpLocks noChangeShapeType="1"/>
            <a:stCxn id="10" idx="3"/>
            <a:endCxn id="9" idx="1"/>
          </p:cNvCxnSpPr>
          <p:nvPr/>
        </p:nvCxnSpPr>
        <p:spPr bwMode="auto">
          <a:xfrm flipV="1">
            <a:off x="2540131" y="3281222"/>
            <a:ext cx="1104406" cy="47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30"/>
          <p:cNvCxnSpPr>
            <a:cxnSpLocks noChangeShapeType="1"/>
            <a:stCxn id="8" idx="2"/>
            <a:endCxn id="9" idx="0"/>
          </p:cNvCxnSpPr>
          <p:nvPr/>
        </p:nvCxnSpPr>
        <p:spPr bwMode="auto">
          <a:xfrm rot="16200000" flipH="1">
            <a:off x="4357482" y="2743065"/>
            <a:ext cx="421548" cy="843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33"/>
          <p:cNvCxnSpPr>
            <a:cxnSpLocks noChangeShapeType="1"/>
            <a:stCxn id="9" idx="3"/>
            <a:endCxn id="11" idx="1"/>
          </p:cNvCxnSpPr>
          <p:nvPr/>
        </p:nvCxnSpPr>
        <p:spPr bwMode="auto">
          <a:xfrm>
            <a:off x="5500408" y="3281222"/>
            <a:ext cx="800240" cy="4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" name="AutoShape 38"/>
          <p:cNvSpPr>
            <a:spLocks noChangeArrowheads="1"/>
          </p:cNvSpPr>
          <p:nvPr/>
        </p:nvSpPr>
        <p:spPr bwMode="auto">
          <a:xfrm>
            <a:off x="1052251" y="1732301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latin typeface="+mn-lt"/>
              </a:rPr>
              <a:t>Interview</a:t>
            </a:r>
            <a:endParaRPr lang="en-US" sz="1800" dirty="0">
              <a:latin typeface="+mn-lt"/>
            </a:endParaRPr>
          </a:p>
          <a:p>
            <a:pPr algn="ctr"/>
            <a:r>
              <a:rPr lang="en-US" sz="1800" dirty="0">
                <a:latin typeface="+mn-lt"/>
              </a:rPr>
              <a:t>Transcripts</a:t>
            </a:r>
          </a:p>
        </p:txBody>
      </p:sp>
      <p:cxnSp>
        <p:nvCxnSpPr>
          <p:cNvPr id="16" name="AutoShape 42"/>
          <p:cNvCxnSpPr>
            <a:cxnSpLocks noChangeShapeType="1"/>
            <a:stCxn id="15" idx="3"/>
            <a:endCxn id="8" idx="1"/>
          </p:cNvCxnSpPr>
          <p:nvPr/>
        </p:nvCxnSpPr>
        <p:spPr bwMode="auto">
          <a:xfrm flipV="1">
            <a:off x="2255123" y="2074843"/>
            <a:ext cx="1399620" cy="35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1000296" y="3831758"/>
            <a:ext cx="1502229" cy="6858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latin typeface="+mn-lt"/>
              </a:rPr>
              <a:t>Other Themes</a:t>
            </a:r>
            <a:endParaRPr lang="en-US" sz="1800" dirty="0">
              <a:latin typeface="+mn-lt"/>
            </a:endParaRPr>
          </a:p>
        </p:txBody>
      </p:sp>
      <p:cxnSp>
        <p:nvCxnSpPr>
          <p:cNvPr id="18" name="AutoShape 28"/>
          <p:cNvCxnSpPr>
            <a:cxnSpLocks noChangeShapeType="1"/>
            <a:stCxn id="17" idx="3"/>
            <a:endCxn id="9" idx="1"/>
          </p:cNvCxnSpPr>
          <p:nvPr/>
        </p:nvCxnSpPr>
        <p:spPr bwMode="auto">
          <a:xfrm flipV="1">
            <a:off x="2502525" y="3281222"/>
            <a:ext cx="1142012" cy="89343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Analyze by case (site)</a:t>
            </a:r>
          </a:p>
          <a:p>
            <a:pPr lvl="1"/>
            <a:r>
              <a:rPr lang="en-US" dirty="0" smtClean="0"/>
              <a:t>For each transcript:</a:t>
            </a:r>
          </a:p>
          <a:p>
            <a:pPr lvl="2"/>
            <a:r>
              <a:rPr lang="en-US" dirty="0" smtClean="0"/>
              <a:t>Each analyst independently codes</a:t>
            </a:r>
          </a:p>
          <a:p>
            <a:pPr lvl="2"/>
            <a:r>
              <a:rPr lang="en-US" dirty="0" smtClean="0"/>
              <a:t>Meet to compare and achieve consensus on coding</a:t>
            </a:r>
          </a:p>
          <a:p>
            <a:pPr lvl="2"/>
            <a:r>
              <a:rPr lang="en-US" dirty="0" smtClean="0"/>
              <a:t>Work together to develop summary statements with supporting quotes</a:t>
            </a:r>
          </a:p>
          <a:p>
            <a:pPr lvl="3"/>
            <a:r>
              <a:rPr lang="en-US" dirty="0" smtClean="0"/>
              <a:t>By construct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 initial case memo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pairs of analysts + PI + implementation researcher (+ qualitative expert)</a:t>
            </a:r>
          </a:p>
          <a:p>
            <a:r>
              <a:rPr lang="en-US" dirty="0" smtClean="0"/>
              <a:t>Pairs of analysts present their “initial case memos”</a:t>
            </a:r>
          </a:p>
          <a:p>
            <a:pPr lvl="1"/>
            <a:r>
              <a:rPr lang="en-US" dirty="0" smtClean="0"/>
              <a:t>Accept, merge, modify statements</a:t>
            </a:r>
          </a:p>
          <a:p>
            <a:pPr lvl="1"/>
            <a:r>
              <a:rPr lang="en-US" dirty="0" smtClean="0"/>
              <a:t>Write new statements</a:t>
            </a:r>
          </a:p>
          <a:p>
            <a:r>
              <a:rPr lang="en-US" dirty="0" smtClean="0"/>
              <a:t>Finalize group memo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Group Consensus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17535" y="730684"/>
            <a:ext cx="8404964" cy="5812077"/>
          </a:xfrm>
          <a:prstGeom prst="roundRect">
            <a:avLst/>
          </a:prstGeom>
          <a:solidFill>
            <a:srgbClr val="CFDDE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27765" y="791227"/>
            <a:ext cx="8404964" cy="5812077"/>
          </a:xfrm>
          <a:prstGeom prst="roundRect">
            <a:avLst/>
          </a:prstGeom>
          <a:solidFill>
            <a:srgbClr val="CFDDE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0" y="982108"/>
            <a:ext cx="8404964" cy="5812077"/>
          </a:xfrm>
          <a:prstGeom prst="roundRect">
            <a:avLst/>
          </a:prstGeom>
          <a:solidFill>
            <a:srgbClr val="CFDDE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382000" cy="6096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Team-based </a:t>
            </a:r>
            <a:r>
              <a:rPr lang="en-US" sz="4000" dirty="0" smtClean="0"/>
              <a:t>Analysis</a:t>
            </a:r>
            <a:endParaRPr lang="en-US" sz="4000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5939004" y="3328884"/>
            <a:ext cx="4573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+mj-lt"/>
              </a:rPr>
              <a:t>Repeat for each case</a:t>
            </a:r>
            <a:endParaRPr lang="en-US" sz="4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6" name="AutoShape 39"/>
          <p:cNvSpPr>
            <a:spLocks noChangeArrowheads="1"/>
          </p:cNvSpPr>
          <p:nvPr/>
        </p:nvSpPr>
        <p:spPr bwMode="auto">
          <a:xfrm>
            <a:off x="811992" y="1518826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  <a:latin typeface="+mn-lt"/>
              </a:rPr>
              <a:t>Transcripts</a:t>
            </a:r>
          </a:p>
        </p:txBody>
      </p:sp>
      <p:sp>
        <p:nvSpPr>
          <p:cNvPr id="57" name="AutoShape 40"/>
          <p:cNvSpPr>
            <a:spLocks noChangeArrowheads="1"/>
          </p:cNvSpPr>
          <p:nvPr/>
        </p:nvSpPr>
        <p:spPr bwMode="auto">
          <a:xfrm>
            <a:off x="754842" y="1575976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  <a:latin typeface="+mn-lt"/>
              </a:rPr>
              <a:t>Transcripts</a:t>
            </a:r>
          </a:p>
        </p:txBody>
      </p:sp>
      <p:sp>
        <p:nvSpPr>
          <p:cNvPr id="58" name="AutoShape 41"/>
          <p:cNvSpPr>
            <a:spLocks noChangeArrowheads="1"/>
          </p:cNvSpPr>
          <p:nvPr/>
        </p:nvSpPr>
        <p:spPr bwMode="auto">
          <a:xfrm>
            <a:off x="688167" y="1642651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  <a:latin typeface="+mn-lt"/>
              </a:rPr>
              <a:t>Transcripts</a:t>
            </a:r>
          </a:p>
        </p:txBody>
      </p:sp>
      <p:sp>
        <p:nvSpPr>
          <p:cNvPr id="59" name="Text Box 9"/>
          <p:cNvSpPr txBox="1">
            <a:spLocks noChangeArrowheads="1"/>
          </p:cNvSpPr>
          <p:nvPr/>
        </p:nvSpPr>
        <p:spPr bwMode="auto">
          <a:xfrm>
            <a:off x="3223984" y="1580678"/>
            <a:ext cx="1818594" cy="923330"/>
          </a:xfrm>
          <a:prstGeom prst="rect">
            <a:avLst/>
          </a:prstGeom>
          <a:solidFill>
            <a:srgbClr val="E1EAF3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+mn-lt"/>
              </a:rPr>
              <a:t>Assign transcripts to pairs of analysts</a:t>
            </a:r>
          </a:p>
        </p:txBody>
      </p:sp>
      <p:sp>
        <p:nvSpPr>
          <p:cNvPr id="60" name="Text Box 10"/>
          <p:cNvSpPr txBox="1">
            <a:spLocks noChangeArrowheads="1"/>
          </p:cNvSpPr>
          <p:nvPr/>
        </p:nvSpPr>
        <p:spPr bwMode="auto">
          <a:xfrm>
            <a:off x="3213778" y="2925556"/>
            <a:ext cx="1855871" cy="646331"/>
          </a:xfrm>
          <a:prstGeom prst="rect">
            <a:avLst/>
          </a:prstGeom>
          <a:solidFill>
            <a:srgbClr val="E1EAF3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+mn-lt"/>
              </a:rPr>
              <a:t>Develop </a:t>
            </a:r>
            <a:r>
              <a:rPr lang="en-US" sz="1800" dirty="0" smtClean="0">
                <a:solidFill>
                  <a:schemeClr val="bg1"/>
                </a:solidFill>
                <a:latin typeface="+mn-lt"/>
              </a:rPr>
              <a:t>Initial Case Memo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1" name="AutoShape 14"/>
          <p:cNvSpPr>
            <a:spLocks noChangeArrowheads="1"/>
          </p:cNvSpPr>
          <p:nvPr/>
        </p:nvSpPr>
        <p:spPr bwMode="auto">
          <a:xfrm>
            <a:off x="607143" y="2910588"/>
            <a:ext cx="1502229" cy="685800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+mn-lt"/>
              </a:rPr>
              <a:t>CFIR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2" name="AutoShape 15"/>
          <p:cNvSpPr>
            <a:spLocks noChangeArrowheads="1"/>
          </p:cNvSpPr>
          <p:nvPr/>
        </p:nvSpPr>
        <p:spPr bwMode="auto">
          <a:xfrm>
            <a:off x="6131139" y="2906262"/>
            <a:ext cx="1417122" cy="685800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+mn-lt"/>
              </a:rPr>
              <a:t>Initial</a:t>
            </a:r>
          </a:p>
          <a:p>
            <a:pPr algn="ctr"/>
            <a:r>
              <a:rPr lang="en-US" sz="1800" dirty="0" smtClean="0">
                <a:solidFill>
                  <a:schemeClr val="bg1"/>
                </a:solidFill>
                <a:latin typeface="+mn-lt"/>
              </a:rPr>
              <a:t>Case Memo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63" name="AutoShape 28"/>
          <p:cNvCxnSpPr>
            <a:cxnSpLocks noChangeShapeType="1"/>
            <a:stCxn id="61" idx="3"/>
            <a:endCxn id="60" idx="1"/>
          </p:cNvCxnSpPr>
          <p:nvPr/>
        </p:nvCxnSpPr>
        <p:spPr bwMode="auto">
          <a:xfrm flipV="1">
            <a:off x="2109372" y="3248722"/>
            <a:ext cx="1104406" cy="4766"/>
          </a:xfrm>
          <a:prstGeom prst="straightConnector1">
            <a:avLst/>
          </a:prstGeom>
          <a:noFill/>
          <a:ln w="9525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</p:cxnSp>
      <p:cxnSp>
        <p:nvCxnSpPr>
          <p:cNvPr id="64" name="AutoShape 30"/>
          <p:cNvCxnSpPr>
            <a:cxnSpLocks noChangeShapeType="1"/>
            <a:stCxn id="59" idx="2"/>
            <a:endCxn id="60" idx="0"/>
          </p:cNvCxnSpPr>
          <p:nvPr/>
        </p:nvCxnSpPr>
        <p:spPr bwMode="auto">
          <a:xfrm rot="16200000" flipH="1">
            <a:off x="3926723" y="2710565"/>
            <a:ext cx="421548" cy="8433"/>
          </a:xfrm>
          <a:prstGeom prst="straightConnector1">
            <a:avLst/>
          </a:prstGeom>
          <a:noFill/>
          <a:ln w="9525">
            <a:noFill/>
            <a:round/>
            <a:headEnd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65" name="AutoShape 33"/>
          <p:cNvCxnSpPr>
            <a:cxnSpLocks noChangeShapeType="1"/>
            <a:stCxn id="60" idx="3"/>
            <a:endCxn id="62" idx="1"/>
          </p:cNvCxnSpPr>
          <p:nvPr/>
        </p:nvCxnSpPr>
        <p:spPr bwMode="auto">
          <a:xfrm>
            <a:off x="5069649" y="3248722"/>
            <a:ext cx="1061490" cy="440"/>
          </a:xfrm>
          <a:prstGeom prst="straightConnector1">
            <a:avLst/>
          </a:prstGeom>
          <a:noFill/>
          <a:ln w="9525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66" name="AutoShape 38"/>
          <p:cNvSpPr>
            <a:spLocks noChangeArrowheads="1"/>
          </p:cNvSpPr>
          <p:nvPr/>
        </p:nvSpPr>
        <p:spPr bwMode="auto">
          <a:xfrm>
            <a:off x="621492" y="1699801"/>
            <a:ext cx="1202872" cy="685800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+mn-lt"/>
              </a:rPr>
              <a:t>Interview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+mn-lt"/>
              </a:rPr>
              <a:t>Transcripts</a:t>
            </a:r>
          </a:p>
        </p:txBody>
      </p:sp>
      <p:cxnSp>
        <p:nvCxnSpPr>
          <p:cNvPr id="67" name="AutoShape 42"/>
          <p:cNvCxnSpPr>
            <a:cxnSpLocks noChangeShapeType="1"/>
            <a:stCxn id="66" idx="3"/>
            <a:endCxn id="59" idx="1"/>
          </p:cNvCxnSpPr>
          <p:nvPr/>
        </p:nvCxnSpPr>
        <p:spPr bwMode="auto">
          <a:xfrm flipV="1">
            <a:off x="1824364" y="2042343"/>
            <a:ext cx="1399620" cy="358"/>
          </a:xfrm>
          <a:prstGeom prst="straightConnector1">
            <a:avLst/>
          </a:prstGeom>
          <a:noFill/>
          <a:ln w="9525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69" name="AutoShape 14"/>
          <p:cNvSpPr>
            <a:spLocks noChangeArrowheads="1"/>
          </p:cNvSpPr>
          <p:nvPr/>
        </p:nvSpPr>
        <p:spPr bwMode="auto">
          <a:xfrm>
            <a:off x="569537" y="3799258"/>
            <a:ext cx="1502229" cy="685800"/>
          </a:xfrm>
          <a:prstGeom prst="roundRect">
            <a:avLst/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+mn-lt"/>
              </a:rPr>
              <a:t>Other Themes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70" name="AutoShape 28"/>
          <p:cNvCxnSpPr>
            <a:cxnSpLocks noChangeShapeType="1"/>
            <a:stCxn id="69" idx="3"/>
            <a:endCxn id="60" idx="1"/>
          </p:cNvCxnSpPr>
          <p:nvPr/>
        </p:nvCxnSpPr>
        <p:spPr bwMode="auto">
          <a:xfrm flipV="1">
            <a:off x="2071766" y="3248722"/>
            <a:ext cx="1142012" cy="893436"/>
          </a:xfrm>
          <a:prstGeom prst="straightConnector1">
            <a:avLst/>
          </a:prstGeom>
          <a:noFill/>
          <a:ln w="9525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71" name="Text Box 11"/>
          <p:cNvSpPr txBox="1">
            <a:spLocks noChangeArrowheads="1"/>
          </p:cNvSpPr>
          <p:nvPr/>
        </p:nvSpPr>
        <p:spPr bwMode="auto">
          <a:xfrm>
            <a:off x="3178153" y="4194240"/>
            <a:ext cx="1986499" cy="646331"/>
          </a:xfrm>
          <a:prstGeom prst="rect">
            <a:avLst/>
          </a:prstGeom>
          <a:solidFill>
            <a:srgbClr val="E1EAF3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+mn-lt"/>
              </a:rPr>
              <a:t>Large Group </a:t>
            </a:r>
            <a:r>
              <a:rPr lang="en-US" sz="1800" dirty="0" smtClean="0">
                <a:solidFill>
                  <a:schemeClr val="bg1"/>
                </a:solidFill>
                <a:latin typeface="+mn-lt"/>
              </a:rPr>
              <a:t>Consensus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2" name="Text Box 12"/>
          <p:cNvSpPr txBox="1">
            <a:spLocks noChangeArrowheads="1"/>
          </p:cNvSpPr>
          <p:nvPr/>
        </p:nvSpPr>
        <p:spPr bwMode="auto">
          <a:xfrm>
            <a:off x="3201903" y="5429265"/>
            <a:ext cx="1967511" cy="646331"/>
          </a:xfrm>
          <a:prstGeom prst="rect">
            <a:avLst/>
          </a:prstGeom>
          <a:solidFill>
            <a:srgbClr val="E1EAF3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+mn-lt"/>
              </a:rPr>
              <a:t>Modify Memos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+mn-lt"/>
              </a:rPr>
              <a:t>(+Quotes)</a:t>
            </a:r>
          </a:p>
        </p:txBody>
      </p:sp>
      <p:sp>
        <p:nvSpPr>
          <p:cNvPr id="73" name="AutoShape 16"/>
          <p:cNvSpPr>
            <a:spLocks noChangeArrowheads="1"/>
          </p:cNvSpPr>
          <p:nvPr/>
        </p:nvSpPr>
        <p:spPr bwMode="auto">
          <a:xfrm>
            <a:off x="6024271" y="5409980"/>
            <a:ext cx="1642754" cy="685800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+mn-lt"/>
              </a:rPr>
              <a:t>Group Consensus</a:t>
            </a:r>
          </a:p>
          <a:p>
            <a:pPr algn="ctr"/>
            <a:r>
              <a:rPr lang="en-US" sz="1800" dirty="0" smtClean="0">
                <a:solidFill>
                  <a:schemeClr val="bg1"/>
                </a:solidFill>
                <a:latin typeface="+mn-lt"/>
              </a:rPr>
              <a:t>Memo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74" name="AutoShape 31"/>
          <p:cNvCxnSpPr>
            <a:cxnSpLocks noChangeShapeType="1"/>
            <a:stCxn id="60" idx="2"/>
            <a:endCxn id="71" idx="0"/>
          </p:cNvCxnSpPr>
          <p:nvPr/>
        </p:nvCxnSpPr>
        <p:spPr bwMode="auto">
          <a:xfrm>
            <a:off x="4141714" y="3571887"/>
            <a:ext cx="29689" cy="622353"/>
          </a:xfrm>
          <a:prstGeom prst="straightConnector1">
            <a:avLst/>
          </a:prstGeom>
          <a:noFill/>
          <a:ln w="9525">
            <a:noFill/>
            <a:round/>
            <a:headEnd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75" name="AutoShape 32"/>
          <p:cNvCxnSpPr>
            <a:cxnSpLocks noChangeShapeType="1"/>
            <a:stCxn id="71" idx="2"/>
            <a:endCxn id="72" idx="0"/>
          </p:cNvCxnSpPr>
          <p:nvPr/>
        </p:nvCxnSpPr>
        <p:spPr bwMode="auto">
          <a:xfrm>
            <a:off x="4171403" y="4840571"/>
            <a:ext cx="14256" cy="588694"/>
          </a:xfrm>
          <a:prstGeom prst="straightConnector1">
            <a:avLst/>
          </a:prstGeom>
          <a:noFill/>
          <a:ln w="9525">
            <a:noFill/>
            <a:round/>
            <a:headEnd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76" name="AutoShape 34"/>
          <p:cNvCxnSpPr>
            <a:cxnSpLocks noChangeShapeType="1"/>
            <a:stCxn id="72" idx="3"/>
            <a:endCxn id="73" idx="1"/>
          </p:cNvCxnSpPr>
          <p:nvPr/>
        </p:nvCxnSpPr>
        <p:spPr bwMode="auto">
          <a:xfrm>
            <a:off x="5169414" y="5752431"/>
            <a:ext cx="854857" cy="449"/>
          </a:xfrm>
          <a:prstGeom prst="straightConnector1">
            <a:avLst/>
          </a:prstGeom>
          <a:noFill/>
          <a:ln w="9525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</p:cxnSp>
      <p:cxnSp>
        <p:nvCxnSpPr>
          <p:cNvPr id="77" name="AutoShape 35"/>
          <p:cNvCxnSpPr>
            <a:cxnSpLocks noChangeShapeType="1"/>
            <a:stCxn id="62" idx="2"/>
            <a:endCxn id="73" idx="0"/>
          </p:cNvCxnSpPr>
          <p:nvPr/>
        </p:nvCxnSpPr>
        <p:spPr bwMode="auto">
          <a:xfrm rot="16200000" flipH="1">
            <a:off x="5933715" y="4498047"/>
            <a:ext cx="1817918" cy="5948"/>
          </a:xfrm>
          <a:prstGeom prst="straightConnector1">
            <a:avLst/>
          </a:prstGeom>
          <a:noFill/>
          <a:ln w="9525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</p:cxnSp>
      <p:pic>
        <p:nvPicPr>
          <p:cNvPr id="78" name="Picture 77" descr="CFIR Diagram Full.bmp"/>
          <p:cNvPicPr>
            <a:picLocks noChangeAspect="1"/>
          </p:cNvPicPr>
          <p:nvPr/>
        </p:nvPicPr>
        <p:blipFill>
          <a:blip r:embed="rId3" cstate="print"/>
          <a:srcRect l="-6" t="12290" r="4670" b="4063"/>
          <a:stretch>
            <a:fillRect/>
          </a:stretch>
        </p:blipFill>
        <p:spPr>
          <a:xfrm>
            <a:off x="293451" y="3291462"/>
            <a:ext cx="703815" cy="463137"/>
          </a:xfrm>
          <a:prstGeom prst="rect">
            <a:avLst/>
          </a:prstGeom>
        </p:spPr>
      </p:pic>
      <p:cxnSp>
        <p:nvCxnSpPr>
          <p:cNvPr id="34" name="Straight Arrow Connector 33"/>
          <p:cNvCxnSpPr/>
          <p:nvPr/>
        </p:nvCxnSpPr>
        <p:spPr>
          <a:xfrm rot="16200000" flipH="1">
            <a:off x="3833813" y="3886201"/>
            <a:ext cx="604837" cy="1428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831432" y="5126832"/>
            <a:ext cx="576262" cy="95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3914775" y="2705100"/>
            <a:ext cx="3810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  <p:bldP spid="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of CFIR constructs as independent variables</a:t>
            </a:r>
          </a:p>
          <a:p>
            <a:pPr lvl="1"/>
            <a:r>
              <a:rPr lang="en-US" i="1" dirty="0" smtClean="0"/>
              <a:t>Construct</a:t>
            </a:r>
            <a:r>
              <a:rPr lang="en-US" i="1" baseline="-25000" dirty="0" smtClean="0"/>
              <a:t>1 </a:t>
            </a:r>
            <a:r>
              <a:rPr lang="en-US" i="1" dirty="0" smtClean="0"/>
              <a:t>+ construct</a:t>
            </a:r>
            <a:r>
              <a:rPr lang="en-US" i="1" baseline="-25000" dirty="0" smtClean="0"/>
              <a:t>2</a:t>
            </a:r>
            <a:r>
              <a:rPr lang="en-US" i="1" dirty="0" smtClean="0"/>
              <a:t> + … = f(implementation effectiveness)</a:t>
            </a:r>
            <a:endParaRPr lang="en-US" dirty="0" smtClean="0"/>
          </a:p>
          <a:p>
            <a:pPr lvl="1"/>
            <a:r>
              <a:rPr lang="en-US" dirty="0" smtClean="0"/>
              <a:t>Ratings </a:t>
            </a:r>
            <a:r>
              <a:rPr lang="en-US" dirty="0" smtClean="0">
                <a:sym typeface="Wingdings" pitchFamily="2" charset="2"/>
              </a:rPr>
              <a:t> ordinal values of independent variables</a:t>
            </a:r>
          </a:p>
          <a:p>
            <a:r>
              <a:rPr lang="en-US" dirty="0" smtClean="0">
                <a:sym typeface="Wingdings" pitchFamily="2" charset="2"/>
              </a:rPr>
              <a:t>Is the construct positive or negative force in the organization?</a:t>
            </a:r>
          </a:p>
          <a:p>
            <a:r>
              <a:rPr lang="en-US" dirty="0" smtClean="0">
                <a:sym typeface="Wingdings" pitchFamily="2" charset="2"/>
              </a:rPr>
              <a:t>Does it manifest strongly or weakly?</a:t>
            </a:r>
          </a:p>
          <a:p>
            <a:r>
              <a:rPr lang="en-US" dirty="0" smtClean="0">
                <a:sym typeface="Wingdings" pitchFamily="2" charset="2"/>
              </a:rPr>
              <a:t>Is the construct present but neutral?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Constructs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Weak</a:t>
            </a:r>
          </a:p>
          <a:p>
            <a:pPr lvl="1"/>
            <a:r>
              <a:rPr lang="en-US" dirty="0" smtClean="0"/>
              <a:t>General statements</a:t>
            </a:r>
          </a:p>
          <a:p>
            <a:pPr lvl="1"/>
            <a:r>
              <a:rPr lang="en-US" dirty="0" smtClean="0"/>
              <a:t>No direct, concrete examples</a:t>
            </a:r>
          </a:p>
          <a:p>
            <a:r>
              <a:rPr lang="en-US" dirty="0" smtClean="0"/>
              <a:t>Strong</a:t>
            </a:r>
          </a:p>
          <a:p>
            <a:pPr lvl="1"/>
            <a:r>
              <a:rPr lang="en-US" dirty="0" smtClean="0"/>
              <a:t>Specific statements</a:t>
            </a:r>
          </a:p>
          <a:p>
            <a:pPr lvl="1"/>
            <a:r>
              <a:rPr lang="en-US" dirty="0" smtClean="0"/>
              <a:t>Direct, concrete examples</a:t>
            </a:r>
          </a:p>
          <a:p>
            <a:r>
              <a:rPr lang="en-US" dirty="0" smtClean="0"/>
              <a:t>Neither</a:t>
            </a:r>
          </a:p>
          <a:p>
            <a:pPr lvl="1"/>
            <a:r>
              <a:rPr lang="en-US" dirty="0" smtClean="0"/>
              <a:t>Neutral</a:t>
            </a:r>
          </a:p>
          <a:p>
            <a:pPr lvl="2"/>
            <a:r>
              <a:rPr lang="en-US" dirty="0" smtClean="0"/>
              <a:t>Mixed effects balancing to neutral</a:t>
            </a:r>
          </a:p>
          <a:p>
            <a:pPr lvl="2"/>
            <a:r>
              <a:rPr lang="en-US" dirty="0" smtClean="0"/>
              <a:t>Present but no effect</a:t>
            </a:r>
          </a:p>
          <a:p>
            <a:pPr lvl="1"/>
            <a:r>
              <a:rPr lang="en-US" dirty="0" smtClean="0"/>
              <a:t>Missing: Unaware, not sufficiently knowledgeable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 Construct Strength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Rate constructs within each case</a:t>
            </a:r>
          </a:p>
          <a:p>
            <a:r>
              <a:rPr lang="en-US" dirty="0" smtClean="0"/>
              <a:t>Compare constructs across cases</a:t>
            </a:r>
          </a:p>
          <a:p>
            <a:r>
              <a:rPr lang="en-US" dirty="0" smtClean="0"/>
              <a:t>Identify constructs that correlate with implementation success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Constructs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handout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Matrix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qualitative data for </a:t>
            </a:r>
            <a:r>
              <a:rPr lang="en-US" dirty="0" err="1" smtClean="0"/>
              <a:t>operationalization</a:t>
            </a:r>
            <a:r>
              <a:rPr lang="en-US" dirty="0" smtClean="0"/>
              <a:t>  of key constructs at sites with high implementation effectiveness, and review barriers at sites with low implementation effectiveness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Launched in 1998</a:t>
            </a:r>
          </a:p>
          <a:p>
            <a:r>
              <a:rPr lang="en-US" dirty="0" smtClean="0"/>
              <a:t>“Using research evidence to improve practice”</a:t>
            </a:r>
          </a:p>
          <a:p>
            <a:r>
              <a:rPr lang="en-US" dirty="0" smtClean="0"/>
              <a:t>Funded from medical care dollars (not research)</a:t>
            </a:r>
          </a:p>
          <a:p>
            <a:r>
              <a:rPr lang="en-US" dirty="0" smtClean="0"/>
              <a:t>QUERI researchers employ concepts from implementation science (aka knowledge utilization, knowledge translation, knowledge transfer)</a:t>
            </a:r>
          </a:p>
          <a:p>
            <a:r>
              <a:rPr lang="en-US" dirty="0" smtClean="0"/>
              <a:t>Each QUERI is provided funds for an Implementation </a:t>
            </a:r>
            <a:r>
              <a:rPr lang="en-US" smtClean="0"/>
              <a:t>Research Coordinator (IRC)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3826" y="160020"/>
            <a:ext cx="856297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VA’s QUERI:  Quality Enhancement Research Initiative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blinding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Limitation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Objective:  to identify factors associated with the variability in uptake of VA </a:t>
            </a:r>
            <a:r>
              <a:rPr lang="en-US" dirty="0" err="1" smtClean="0"/>
              <a:t>tele</a:t>
            </a:r>
            <a:r>
              <a:rPr lang="en-US" dirty="0" smtClean="0"/>
              <a:t>-retinal imaging program across networks (VISNs)</a:t>
            </a:r>
          </a:p>
          <a:p>
            <a:r>
              <a:rPr lang="en-US" dirty="0" smtClean="0"/>
              <a:t>Characterized low and high uptake sites based on reach</a:t>
            </a:r>
          </a:p>
          <a:p>
            <a:r>
              <a:rPr lang="en-US" dirty="0" smtClean="0"/>
              <a:t>9 VISNs</a:t>
            </a:r>
          </a:p>
          <a:p>
            <a:r>
              <a:rPr lang="en-US" dirty="0" smtClean="0"/>
              <a:t>42 interviews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Tele-retinal Screening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7 of 39 CFIR constructs rated negative or neutral in VISNs with low screening rates and rated more positively in VISNs with high screening rates:</a:t>
            </a:r>
          </a:p>
          <a:p>
            <a:pPr lvl="1"/>
            <a:r>
              <a:rPr lang="en-US" dirty="0" smtClean="0"/>
              <a:t>External policies and incentives</a:t>
            </a:r>
          </a:p>
          <a:p>
            <a:pPr lvl="1"/>
            <a:r>
              <a:rPr lang="en-US" dirty="0" smtClean="0"/>
              <a:t>Networks and communications</a:t>
            </a:r>
          </a:p>
          <a:p>
            <a:pPr lvl="1"/>
            <a:r>
              <a:rPr lang="en-US" dirty="0" smtClean="0"/>
              <a:t>Organizational incentives and rewards</a:t>
            </a:r>
          </a:p>
          <a:p>
            <a:pPr lvl="1"/>
            <a:r>
              <a:rPr lang="en-US" dirty="0" smtClean="0"/>
              <a:t>Learning climate</a:t>
            </a:r>
          </a:p>
          <a:p>
            <a:pPr lvl="1"/>
            <a:r>
              <a:rPr lang="en-US" dirty="0" smtClean="0"/>
              <a:t>Access to knowledge and information</a:t>
            </a:r>
          </a:p>
          <a:p>
            <a:pPr lvl="1"/>
            <a:r>
              <a:rPr lang="en-US" dirty="0" smtClean="0"/>
              <a:t>Personal attributes</a:t>
            </a:r>
          </a:p>
          <a:p>
            <a:pPr lvl="1"/>
            <a:r>
              <a:rPr lang="en-US" dirty="0" smtClean="0"/>
              <a:t>Primary care engagement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3826" y="114300"/>
            <a:ext cx="856297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Tele-retinal Screening Study:</a:t>
            </a:r>
            <a:br>
              <a:rPr lang="en-US" dirty="0" smtClean="0"/>
            </a:br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efficiency of process</a:t>
            </a:r>
          </a:p>
          <a:p>
            <a:pPr lvl="1"/>
            <a:r>
              <a:rPr lang="en-US" dirty="0" smtClean="0"/>
              <a:t>Use validated surveys to measure CFIR constructs</a:t>
            </a:r>
          </a:p>
          <a:p>
            <a:pPr lvl="1"/>
            <a:r>
              <a:rPr lang="en-US" dirty="0" smtClean="0"/>
              <a:t>Determine correlation between constructs and implementation effectiveness</a:t>
            </a:r>
          </a:p>
          <a:p>
            <a:pPr lvl="1"/>
            <a:r>
              <a:rPr lang="en-US" dirty="0" smtClean="0"/>
              <a:t>Focus qualitative data collection on highly correlated constructs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The CFIR Wiki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The CFIR Wiki will promote:</a:t>
            </a:r>
          </a:p>
          <a:p>
            <a:pPr lvl="1"/>
            <a:r>
              <a:rPr lang="en-US" dirty="0" smtClean="0"/>
              <a:t>Shared definitions</a:t>
            </a:r>
          </a:p>
          <a:p>
            <a:pPr lvl="1" eaLnBrk="1" hangingPunct="1"/>
            <a:r>
              <a:rPr lang="en-US" dirty="0" err="1" smtClean="0"/>
              <a:t>Operationalization</a:t>
            </a:r>
            <a:r>
              <a:rPr lang="en-US" dirty="0" smtClean="0"/>
              <a:t> of definitions</a:t>
            </a:r>
          </a:p>
          <a:p>
            <a:pPr lvl="1" eaLnBrk="1" hangingPunct="1"/>
            <a:r>
              <a:rPr lang="en-US" dirty="0" smtClean="0"/>
              <a:t>Repository of findings</a:t>
            </a:r>
          </a:p>
          <a:p>
            <a:pPr lvl="1" eaLnBrk="1" hangingPunct="1"/>
            <a:r>
              <a:rPr lang="en-US" dirty="0" smtClean="0"/>
              <a:t>Predictive modeling</a:t>
            </a:r>
          </a:p>
          <a:p>
            <a:pPr lvl="1" eaLnBrk="1" hangingPunct="1"/>
            <a:r>
              <a:rPr lang="en-US" dirty="0" smtClean="0"/>
              <a:t>Site-specific “System-change likelihood Indices”</a:t>
            </a:r>
            <a:r>
              <a:rPr lang="en-US" baseline="30000" dirty="0" smtClean="0"/>
              <a:t>1</a:t>
            </a:r>
          </a:p>
          <a:p>
            <a:pPr eaLnBrk="1" hangingPunct="1"/>
            <a:r>
              <a:rPr lang="en-US" dirty="0" smtClean="0"/>
              <a:t>Which will result in…</a:t>
            </a:r>
          </a:p>
          <a:p>
            <a:pPr lvl="1" eaLnBrk="1" hangingPunct="1"/>
            <a:r>
              <a:rPr lang="en-US" dirty="0" smtClean="0"/>
              <a:t>… more reliable implementation strategies</a:t>
            </a:r>
          </a:p>
          <a:p>
            <a:pPr lvl="1" eaLnBrk="1" hangingPunct="1"/>
            <a:r>
              <a:rPr lang="en-US" dirty="0" smtClean="0"/>
              <a:t>…more generalized knowledge about what works where and why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47638" y="6477000"/>
            <a:ext cx="8382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>
                <a:latin typeface="Corbel" pitchFamily="34" charset="0"/>
              </a:rPr>
              <a:t>1. Davidoff F: </a:t>
            </a:r>
            <a:r>
              <a:rPr lang="en-US" sz="1100" b="1">
                <a:latin typeface="Corbel" pitchFamily="34" charset="0"/>
              </a:rPr>
              <a:t>Heterogeneity is not always noise: lessons from improvement. </a:t>
            </a:r>
            <a:r>
              <a:rPr lang="en-US" sz="1100" b="1" i="1">
                <a:latin typeface="Corbel" pitchFamily="34" charset="0"/>
              </a:rPr>
              <a:t>JAMA 2009, 302:2580-2586.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36676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Chronic Heart Failure</a:t>
            </a:r>
          </a:p>
          <a:p>
            <a:r>
              <a:rPr lang="en-US" dirty="0" smtClean="0"/>
              <a:t>Diabetes</a:t>
            </a:r>
          </a:p>
          <a:p>
            <a:r>
              <a:rPr lang="en-US" dirty="0" err="1" smtClean="0"/>
              <a:t>eHealth</a:t>
            </a:r>
            <a:endParaRPr lang="en-US" dirty="0" smtClean="0"/>
          </a:p>
          <a:p>
            <a:r>
              <a:rPr lang="en-US" dirty="0" smtClean="0"/>
              <a:t>HIV/Hepatitis</a:t>
            </a:r>
          </a:p>
          <a:p>
            <a:r>
              <a:rPr lang="en-US" dirty="0" smtClean="0"/>
              <a:t>Ischemic Heart Disease</a:t>
            </a:r>
          </a:p>
          <a:p>
            <a:r>
              <a:rPr lang="en-US" dirty="0" smtClean="0"/>
              <a:t>Mental Health</a:t>
            </a:r>
          </a:p>
          <a:p>
            <a:r>
              <a:rPr lang="en-US" dirty="0" err="1" smtClean="0"/>
              <a:t>Polytrauma</a:t>
            </a:r>
            <a:r>
              <a:rPr lang="en-US" dirty="0" smtClean="0"/>
              <a:t> and Blast-Related Injuries</a:t>
            </a:r>
          </a:p>
          <a:p>
            <a:r>
              <a:rPr lang="en-US" dirty="0" smtClean="0"/>
              <a:t>Spinal Cord Injury</a:t>
            </a:r>
          </a:p>
          <a:p>
            <a:r>
              <a:rPr lang="en-US" dirty="0" smtClean="0"/>
              <a:t>Stroke</a:t>
            </a:r>
          </a:p>
          <a:p>
            <a:r>
              <a:rPr lang="en-US" dirty="0" smtClean="0"/>
              <a:t>Substance Use Disorders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QUERI Centers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To improve healthcare quality through the systematic implementation of research findings  known to generate better outcomes than prevailing practices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#1 QUERI Goal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turn-around time needed by operations</a:t>
            </a:r>
          </a:p>
          <a:p>
            <a:r>
              <a:rPr lang="en-US" dirty="0" smtClean="0"/>
              <a:t>Establishing partnerships between researchers and managers</a:t>
            </a:r>
          </a:p>
          <a:p>
            <a:r>
              <a:rPr lang="en-US" dirty="0" smtClean="0"/>
              <a:t>Who’s responsible for implementation—researchers or managers?</a:t>
            </a:r>
          </a:p>
          <a:p>
            <a:r>
              <a:rPr lang="en-US" dirty="0" smtClean="0"/>
              <a:t>Different performance measures than in academics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for Researchers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Primary aim:  determine effectiveness of a clinical intervention</a:t>
            </a:r>
          </a:p>
          <a:p>
            <a:r>
              <a:rPr lang="en-US" dirty="0" smtClean="0"/>
              <a:t>Clinical intervention:  a specific clinical/therapeutic practice or delivery system/organizational arrangement or health promotion activity</a:t>
            </a:r>
          </a:p>
          <a:p>
            <a:r>
              <a:rPr lang="en-US" dirty="0" smtClean="0"/>
              <a:t>Typical unit of randomization:  patient or clinical unit</a:t>
            </a:r>
          </a:p>
          <a:p>
            <a:r>
              <a:rPr lang="en-US" dirty="0" smtClean="0"/>
              <a:t>Summative outcomes:  health outcomes, costs, process/quality measures (intermediate outcomes)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Effectiveness Trial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Primary aim:  determine utility of an implementation intervention/strategy</a:t>
            </a:r>
          </a:p>
          <a:p>
            <a:r>
              <a:rPr lang="en-US" dirty="0" smtClean="0"/>
              <a:t>Implementation intervention:  a method or technique to enhance adoption of a clinical intervention (e.g., electronic clinical reminder, audit/feedback, interactive education)</a:t>
            </a:r>
          </a:p>
          <a:p>
            <a:r>
              <a:rPr lang="en-US" dirty="0" smtClean="0"/>
              <a:t>Typical unit of randomization:  provider, clinical unit, or system</a:t>
            </a:r>
          </a:p>
          <a:p>
            <a:r>
              <a:rPr lang="en-US" dirty="0" smtClean="0"/>
              <a:t>Summative outcomes:  adoption/uptake of the clinical intervention; process measures/quality measures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Trial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Combine features of both clinical effectiveness and implementation trials</a:t>
            </a:r>
          </a:p>
          <a:p>
            <a:endParaRPr lang="en-US" dirty="0" smtClean="0"/>
          </a:p>
          <a:p>
            <a:r>
              <a:rPr lang="en-US" dirty="0" smtClean="0"/>
              <a:t>Efficacy Studies </a:t>
            </a:r>
          </a:p>
          <a:p>
            <a:r>
              <a:rPr lang="en-US" dirty="0" smtClean="0">
                <a:sym typeface="Wingdings" pitchFamily="2" charset="2"/>
              </a:rPr>
              <a:t> Effectiveness Studies</a:t>
            </a:r>
          </a:p>
          <a:p>
            <a:r>
              <a:rPr lang="en-US" dirty="0" smtClean="0">
                <a:sym typeface="Wingdings" pitchFamily="2" charset="2"/>
              </a:rPr>
              <a:t>     Implementation Research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Hybrid designs fall between effectiveness studies and implementation research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7199-D33E-4794-8F63-825EA3E7B05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Designs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9.6|10.8"/>
</p:tagLst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2121</TotalTime>
  <Words>1327</Words>
  <Application>Microsoft Office PowerPoint</Application>
  <PresentationFormat>On-screen Show (4:3)</PresentationFormat>
  <Paragraphs>259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Deluxe</vt:lpstr>
      <vt:lpstr>Use of the CFIR in VA Implementation Research</vt:lpstr>
      <vt:lpstr>Outline</vt:lpstr>
      <vt:lpstr>VA’s QUERI:  Quality Enhancement Research Initiative</vt:lpstr>
      <vt:lpstr>10 QUERI Centers</vt:lpstr>
      <vt:lpstr>#1 QUERI Goal</vt:lpstr>
      <vt:lpstr>Challenges for Researchers</vt:lpstr>
      <vt:lpstr>Clinical Effectiveness Trial</vt:lpstr>
      <vt:lpstr>Implementation Trial</vt:lpstr>
      <vt:lpstr>Hybrid Designs</vt:lpstr>
      <vt:lpstr>Hybrid Trial Type 1</vt:lpstr>
      <vt:lpstr>Hybrid Trial Type 2</vt:lpstr>
      <vt:lpstr>Hybrid Trial Type 3</vt:lpstr>
      <vt:lpstr>Conceptual Frameworks in Implementation Research </vt:lpstr>
      <vt:lpstr>Consolidated Framework for Implementation Research (CFIR)</vt:lpstr>
      <vt:lpstr>CFIR: 5 Major Domains</vt:lpstr>
      <vt:lpstr>The CFIR:</vt:lpstr>
      <vt:lpstr>Application of the CFIR</vt:lpstr>
      <vt:lpstr>MOVE! Study</vt:lpstr>
      <vt:lpstr>Methods</vt:lpstr>
      <vt:lpstr>Use of CFIR for Data Collection</vt:lpstr>
      <vt:lpstr>Team-based Analysis</vt:lpstr>
      <vt:lpstr>Develop initial case memo</vt:lpstr>
      <vt:lpstr>Large Group Consensus</vt:lpstr>
      <vt:lpstr>Team-based Analysis</vt:lpstr>
      <vt:lpstr>Rating Constructs</vt:lpstr>
      <vt:lpstr>Assign Construct Strength</vt:lpstr>
      <vt:lpstr>Rating Constructs</vt:lpstr>
      <vt:lpstr>Rating Matrix</vt:lpstr>
      <vt:lpstr>Recommendations</vt:lpstr>
      <vt:lpstr>Study Limitation</vt:lpstr>
      <vt:lpstr>Tele-retinal Screening Study</vt:lpstr>
      <vt:lpstr>Tele-retinal Screening Study: Results</vt:lpstr>
      <vt:lpstr>Next Steps</vt:lpstr>
      <vt:lpstr>The CFIR Wiki</vt:lpstr>
    </vt:vector>
  </TitlesOfParts>
  <Company>Department of Veterans Affairs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asdfsf</dc:title>
  <dc:creator>Laura Damschroder</dc:creator>
  <cp:lastModifiedBy>smitchell</cp:lastModifiedBy>
  <cp:revision>235</cp:revision>
  <dcterms:created xsi:type="dcterms:W3CDTF">2011-01-31T20:08:54Z</dcterms:created>
  <dcterms:modified xsi:type="dcterms:W3CDTF">2012-04-24T15:49:29Z</dcterms:modified>
</cp:coreProperties>
</file>